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62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3A1uf1Q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6400" y="1977067"/>
            <a:ext cx="9599200" cy="1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96400" y="4318936"/>
            <a:ext cx="9599200" cy="5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9100" y="2151"/>
            <a:ext cx="12218051" cy="6862775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9092" y="-9867"/>
            <a:ext cx="12210183" cy="6877733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53799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08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5012273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5012257" y="3709005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6253324" y="3709005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5012276" y="515255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6253343" y="515255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707467" y="2265467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707467" y="3709016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707467" y="5152564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433733" y="2265461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7433733" y="3709005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433733" y="5152551"/>
            <a:ext cx="30508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12192000" cy="6858016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11058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5113900" y="1068676"/>
            <a:ext cx="5452400" cy="14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subTitle" idx="1"/>
          </p:nvPr>
        </p:nvSpPr>
        <p:spPr>
          <a:xfrm>
            <a:off x="5113900" y="2530900"/>
            <a:ext cx="5452400" cy="2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343553" y="615044"/>
            <a:ext cx="2357333" cy="13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0" y="0"/>
            <a:ext cx="1668733" cy="166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5175599" y="6336334"/>
            <a:ext cx="7014035" cy="517367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24014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950967" y="1316717"/>
            <a:ext cx="5726400" cy="14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ubTitle" idx="1"/>
          </p:nvPr>
        </p:nvSpPr>
        <p:spPr>
          <a:xfrm>
            <a:off x="950967" y="2812884"/>
            <a:ext cx="5726400" cy="3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15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33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10012802" y="4671672"/>
            <a:ext cx="2288927" cy="1743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1" y="0"/>
            <a:ext cx="7783865" cy="714733"/>
            <a:chOff x="0" y="0"/>
            <a:chExt cx="5837899" cy="536050"/>
          </a:xfrm>
        </p:grpSpPr>
        <p:pic>
          <p:nvPicPr>
            <p:cNvPr id="141" name="Google Shape;141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5"/>
          <p:cNvSpPr txBox="1">
            <a:spLocks noGrp="1"/>
          </p:cNvSpPr>
          <p:nvPr>
            <p:ph type="subTitle" idx="3"/>
          </p:nvPr>
        </p:nvSpPr>
        <p:spPr>
          <a:xfrm>
            <a:off x="950967" y="2812900"/>
            <a:ext cx="5726400" cy="3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5604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8001833" y="719333"/>
            <a:ext cx="3239200" cy="14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8001833" y="2020533"/>
            <a:ext cx="32392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16"/>
          <p:cNvSpPr>
            <a:spLocks noGrp="1"/>
          </p:cNvSpPr>
          <p:nvPr>
            <p:ph type="pic" idx="2"/>
          </p:nvPr>
        </p:nvSpPr>
        <p:spPr>
          <a:xfrm>
            <a:off x="950967" y="719333"/>
            <a:ext cx="3734800" cy="54196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49" name="Google Shape;149;p16"/>
          <p:cNvSpPr>
            <a:spLocks noGrp="1"/>
          </p:cNvSpPr>
          <p:nvPr>
            <p:ph type="pic" idx="3"/>
          </p:nvPr>
        </p:nvSpPr>
        <p:spPr>
          <a:xfrm>
            <a:off x="4794100" y="719333"/>
            <a:ext cx="2921600" cy="310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150" name="Google Shape;150;p16"/>
          <p:cNvSpPr>
            <a:spLocks noGrp="1"/>
          </p:cNvSpPr>
          <p:nvPr>
            <p:ph type="pic" idx="4"/>
          </p:nvPr>
        </p:nvSpPr>
        <p:spPr>
          <a:xfrm>
            <a:off x="4794100" y="3938367"/>
            <a:ext cx="6446800" cy="2200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3652" y="4496601"/>
            <a:ext cx="603432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16"/>
          <p:cNvGrpSpPr/>
          <p:nvPr/>
        </p:nvGrpSpPr>
        <p:grpSpPr>
          <a:xfrm>
            <a:off x="-1" y="2800"/>
            <a:ext cx="12192001" cy="6855184"/>
            <a:chOff x="-1" y="2100"/>
            <a:chExt cx="9144001" cy="5141388"/>
          </a:xfrm>
        </p:grpSpPr>
        <p:pic>
          <p:nvPicPr>
            <p:cNvPr id="153" name="Google Shape;15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Google Shape;155;p16"/>
          <p:cNvGrpSpPr/>
          <p:nvPr/>
        </p:nvGrpSpPr>
        <p:grpSpPr>
          <a:xfrm>
            <a:off x="7142036" y="6336334"/>
            <a:ext cx="5047597" cy="517367"/>
            <a:chOff x="5356527" y="4752250"/>
            <a:chExt cx="3785698" cy="388025"/>
          </a:xfrm>
        </p:grpSpPr>
        <p:pic>
          <p:nvPicPr>
            <p:cNvPr id="156" name="Google Shape;15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07745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1_Title and text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960000" y="853440"/>
            <a:ext cx="4313200" cy="1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960000" y="2802500"/>
            <a:ext cx="4313200" cy="1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85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5" name="Google Shape;165;p18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166" name="Google Shape;16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18"/>
          <p:cNvGrpSpPr/>
          <p:nvPr/>
        </p:nvGrpSpPr>
        <p:grpSpPr>
          <a:xfrm flipH="1">
            <a:off x="0" y="0"/>
            <a:ext cx="12192000" cy="6858016"/>
            <a:chOff x="0" y="0"/>
            <a:chExt cx="9144000" cy="5143512"/>
          </a:xfrm>
        </p:grpSpPr>
        <p:pic>
          <p:nvPicPr>
            <p:cNvPr id="169" name="Google Shape;16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18"/>
          <p:cNvSpPr txBox="1">
            <a:spLocks noGrp="1"/>
          </p:cNvSpPr>
          <p:nvPr>
            <p:ph type="body" idx="1"/>
          </p:nvPr>
        </p:nvSpPr>
        <p:spPr>
          <a:xfrm>
            <a:off x="2860800" y="2802500"/>
            <a:ext cx="6470400" cy="2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2"/>
          </p:nvPr>
        </p:nvSpPr>
        <p:spPr>
          <a:xfrm>
            <a:off x="2860800" y="2801533"/>
            <a:ext cx="6470400" cy="23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898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960000" y="717989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8273435" y="3515467"/>
            <a:ext cx="2967600" cy="26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8273447" y="2764388"/>
            <a:ext cx="2967600" cy="94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4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19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78398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1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2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960000" y="1906515"/>
            <a:ext cx="4732800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960000" y="4195881"/>
            <a:ext cx="4732800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7"/>
          </p:nvPr>
        </p:nvSpPr>
        <p:spPr>
          <a:xfrm>
            <a:off x="6508169" y="1906515"/>
            <a:ext cx="4732800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8"/>
          </p:nvPr>
        </p:nvSpPr>
        <p:spPr>
          <a:xfrm>
            <a:off x="6508173" y="4195881"/>
            <a:ext cx="4732800" cy="5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-1" y="-6291"/>
            <a:ext cx="12192001" cy="6864276"/>
            <a:chOff x="-1" y="-4719"/>
            <a:chExt cx="9144001" cy="5148207"/>
          </a:xfrm>
        </p:grpSpPr>
        <p:pic>
          <p:nvPicPr>
            <p:cNvPr id="198" name="Google Shape;19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20"/>
          <p:cNvGrpSpPr/>
          <p:nvPr/>
        </p:nvGrpSpPr>
        <p:grpSpPr>
          <a:xfrm rot="10800000">
            <a:off x="0" y="-6292"/>
            <a:ext cx="6508231" cy="487600"/>
            <a:chOff x="4261050" y="4610675"/>
            <a:chExt cx="4881173" cy="365700"/>
          </a:xfrm>
        </p:grpSpPr>
        <p:pic>
          <p:nvPicPr>
            <p:cNvPr id="201" name="Google Shape;201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86924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subTitle" idx="1"/>
          </p:nvPr>
        </p:nvSpPr>
        <p:spPr>
          <a:xfrm>
            <a:off x="960100" y="2243328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2"/>
          </p:nvPr>
        </p:nvSpPr>
        <p:spPr>
          <a:xfrm>
            <a:off x="4525173" y="2243328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subTitle" idx="3"/>
          </p:nvPr>
        </p:nvSpPr>
        <p:spPr>
          <a:xfrm>
            <a:off x="960100" y="4531409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ubTitle" idx="4"/>
          </p:nvPr>
        </p:nvSpPr>
        <p:spPr>
          <a:xfrm>
            <a:off x="4525173" y="4531409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ubTitle" idx="5"/>
          </p:nvPr>
        </p:nvSpPr>
        <p:spPr>
          <a:xfrm>
            <a:off x="8090248" y="2243328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6"/>
          </p:nvPr>
        </p:nvSpPr>
        <p:spPr>
          <a:xfrm>
            <a:off x="8090248" y="4531409"/>
            <a:ext cx="3150800" cy="1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7"/>
          </p:nvPr>
        </p:nvSpPr>
        <p:spPr>
          <a:xfrm>
            <a:off x="960100" y="1901952"/>
            <a:ext cx="315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8"/>
          </p:nvPr>
        </p:nvSpPr>
        <p:spPr>
          <a:xfrm>
            <a:off x="4527173" y="1901952"/>
            <a:ext cx="3146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9"/>
          </p:nvPr>
        </p:nvSpPr>
        <p:spPr>
          <a:xfrm>
            <a:off x="8090248" y="1901952"/>
            <a:ext cx="3146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3"/>
          </p:nvPr>
        </p:nvSpPr>
        <p:spPr>
          <a:xfrm>
            <a:off x="960100" y="4194048"/>
            <a:ext cx="315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14"/>
          </p:nvPr>
        </p:nvSpPr>
        <p:spPr>
          <a:xfrm>
            <a:off x="4525173" y="4194055"/>
            <a:ext cx="3146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15"/>
          </p:nvPr>
        </p:nvSpPr>
        <p:spPr>
          <a:xfrm>
            <a:off x="8090248" y="4194055"/>
            <a:ext cx="3146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l="68148" b="22414"/>
          <a:stretch/>
        </p:blipFill>
        <p:spPr>
          <a:xfrm rot="10800000">
            <a:off x="11441132" y="85835"/>
            <a:ext cx="750835" cy="139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8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70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8" y="1"/>
            <a:ext cx="1297033" cy="1297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5737594" y="6156659"/>
            <a:ext cx="6461133" cy="706133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5396233" y="3212867"/>
            <a:ext cx="5844800" cy="1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7587033" y="1383133"/>
            <a:ext cx="1463200" cy="146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950967" y="719333"/>
            <a:ext cx="3680800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01062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>
            <a:spLocks noGrp="1"/>
          </p:cNvSpPr>
          <p:nvPr>
            <p:ph type="title" hasCustomPrompt="1"/>
          </p:nvPr>
        </p:nvSpPr>
        <p:spPr>
          <a:xfrm>
            <a:off x="4133184" y="2726839"/>
            <a:ext cx="3925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"/>
          </p:nvPr>
        </p:nvSpPr>
        <p:spPr>
          <a:xfrm>
            <a:off x="4133197" y="3650433"/>
            <a:ext cx="3925600" cy="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title" idx="2" hasCustomPrompt="1"/>
          </p:nvPr>
        </p:nvSpPr>
        <p:spPr>
          <a:xfrm>
            <a:off x="4133205" y="893251"/>
            <a:ext cx="3925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3"/>
          </p:nvPr>
        </p:nvSpPr>
        <p:spPr>
          <a:xfrm>
            <a:off x="4133205" y="1816861"/>
            <a:ext cx="3925600" cy="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 idx="4" hasCustomPrompt="1"/>
          </p:nvPr>
        </p:nvSpPr>
        <p:spPr>
          <a:xfrm>
            <a:off x="4133195" y="4560423"/>
            <a:ext cx="39256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5"/>
          </p:nvPr>
        </p:nvSpPr>
        <p:spPr>
          <a:xfrm>
            <a:off x="4133208" y="5484017"/>
            <a:ext cx="3925600" cy="4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28" name="Google Shape;228;p22"/>
          <p:cNvGrpSpPr/>
          <p:nvPr/>
        </p:nvGrpSpPr>
        <p:grpSpPr>
          <a:xfrm>
            <a:off x="0" y="0"/>
            <a:ext cx="12198725" cy="6871879"/>
            <a:chOff x="0" y="0"/>
            <a:chExt cx="9149044" cy="5153909"/>
          </a:xfrm>
        </p:grpSpPr>
        <p:grpSp>
          <p:nvGrpSpPr>
            <p:cNvPr id="229" name="Google Shape;229;p22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30" name="Google Shape;230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231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" name="Google Shape;232;p22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33" name="Google Shape;233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5" name="Google Shape;235;p22"/>
          <p:cNvPicPr preferRelativeResize="0"/>
          <p:nvPr/>
        </p:nvPicPr>
        <p:blipFill rotWithShape="1">
          <a:blip r:embed="rId6">
            <a:alphaModFix/>
          </a:blip>
          <a:srcRect t="129" b="129"/>
          <a:stretch/>
        </p:blipFill>
        <p:spPr>
          <a:xfrm rot="5400000">
            <a:off x="-170898" y="4750072"/>
            <a:ext cx="2288927" cy="1743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379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39" name="Google Shape;239;p23"/>
          <p:cNvGrpSpPr/>
          <p:nvPr/>
        </p:nvGrpSpPr>
        <p:grpSpPr>
          <a:xfrm>
            <a:off x="0" y="0"/>
            <a:ext cx="8698035" cy="493200"/>
            <a:chOff x="0" y="0"/>
            <a:chExt cx="6523526" cy="369900"/>
          </a:xfrm>
        </p:grpSpPr>
        <p:pic>
          <p:nvPicPr>
            <p:cNvPr id="240" name="Google Shape;24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3"/>
          <p:cNvGrpSpPr/>
          <p:nvPr/>
        </p:nvGrpSpPr>
        <p:grpSpPr>
          <a:xfrm>
            <a:off x="0" y="0"/>
            <a:ext cx="12192000" cy="6858016"/>
            <a:chOff x="0" y="0"/>
            <a:chExt cx="9144000" cy="5143512"/>
          </a:xfrm>
        </p:grpSpPr>
        <p:pic>
          <p:nvPicPr>
            <p:cNvPr id="243" name="Google Shape;24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1650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l="14813" b="34262"/>
          <a:stretch/>
        </p:blipFill>
        <p:spPr>
          <a:xfrm rot="10800000">
            <a:off x="10205532" y="-54035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4"/>
          <p:cNvGrpSpPr/>
          <p:nvPr/>
        </p:nvGrpSpPr>
        <p:grpSpPr>
          <a:xfrm flipH="1">
            <a:off x="0" y="0"/>
            <a:ext cx="12192000" cy="6858016"/>
            <a:chOff x="0" y="0"/>
            <a:chExt cx="9144000" cy="5143512"/>
          </a:xfrm>
        </p:grpSpPr>
        <p:pic>
          <p:nvPicPr>
            <p:cNvPr id="250" name="Google Shape;25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97864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256" name="Google Shape;25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8" name="Google Shape;258;p25"/>
          <p:cNvPicPr preferRelativeResize="0"/>
          <p:nvPr/>
        </p:nvPicPr>
        <p:blipFill rotWithShape="1">
          <a:blip r:embed="rId5">
            <a:alphaModFix/>
          </a:blip>
          <a:srcRect r="56111" b="41941"/>
          <a:stretch/>
        </p:blipFill>
        <p:spPr>
          <a:xfrm rot="-5400000">
            <a:off x="11100051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 flipH="1">
            <a:off x="1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2628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8394901" y="5725163"/>
            <a:ext cx="2288935" cy="112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26"/>
          <p:cNvGrpSpPr/>
          <p:nvPr/>
        </p:nvGrpSpPr>
        <p:grpSpPr>
          <a:xfrm>
            <a:off x="1" y="0"/>
            <a:ext cx="5052697" cy="479200"/>
            <a:chOff x="0" y="0"/>
            <a:chExt cx="3789523" cy="359400"/>
          </a:xfrm>
        </p:grpSpPr>
        <p:pic>
          <p:nvPicPr>
            <p:cNvPr id="265" name="Google Shape;26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10894968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9066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1" name="Google Shape;271;p27"/>
          <p:cNvGrpSpPr/>
          <p:nvPr/>
        </p:nvGrpSpPr>
        <p:grpSpPr>
          <a:xfrm rot="10800000" flipH="1">
            <a:off x="6841498" y="0"/>
            <a:ext cx="5350503" cy="479200"/>
            <a:chOff x="5129348" y="4780863"/>
            <a:chExt cx="4012877" cy="359400"/>
          </a:xfrm>
        </p:grpSpPr>
        <p:pic>
          <p:nvPicPr>
            <p:cNvPr id="272" name="Google Shape;2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4" name="Google Shape;2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1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715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8" name="Google Shape;278;p28"/>
          <p:cNvGrpSpPr/>
          <p:nvPr/>
        </p:nvGrpSpPr>
        <p:grpSpPr>
          <a:xfrm>
            <a:off x="0" y="17"/>
            <a:ext cx="12192000" cy="6857983"/>
            <a:chOff x="0" y="12"/>
            <a:chExt cx="9144000" cy="5143487"/>
          </a:xfrm>
        </p:grpSpPr>
        <p:pic>
          <p:nvPicPr>
            <p:cNvPr id="279" name="Google Shape;27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 flipH="1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8"/>
          <p:cNvGrpSpPr/>
          <p:nvPr/>
        </p:nvGrpSpPr>
        <p:grpSpPr>
          <a:xfrm rot="10800000">
            <a:off x="1" y="0"/>
            <a:ext cx="5350503" cy="479200"/>
            <a:chOff x="5129346" y="4780863"/>
            <a:chExt cx="4012877" cy="359400"/>
          </a:xfrm>
        </p:grpSpPr>
        <p:pic>
          <p:nvPicPr>
            <p:cNvPr id="282" name="Google Shape;28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55949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>
            <a:spLocks noGrp="1"/>
          </p:cNvSpPr>
          <p:nvPr>
            <p:ph type="title"/>
          </p:nvPr>
        </p:nvSpPr>
        <p:spPr>
          <a:xfrm>
            <a:off x="950969" y="720000"/>
            <a:ext cx="55352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7" name="Google Shape;287;p29"/>
          <p:cNvSpPr txBox="1">
            <a:spLocks noGrp="1"/>
          </p:cNvSpPr>
          <p:nvPr>
            <p:ph type="subTitle" idx="1"/>
          </p:nvPr>
        </p:nvSpPr>
        <p:spPr>
          <a:xfrm>
            <a:off x="950951" y="3159133"/>
            <a:ext cx="49324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8" name="Google Shape;288;p29"/>
          <p:cNvSpPr>
            <a:spLocks noGrp="1"/>
          </p:cNvSpPr>
          <p:nvPr>
            <p:ph type="pic" idx="2"/>
          </p:nvPr>
        </p:nvSpPr>
        <p:spPr>
          <a:xfrm>
            <a:off x="950967" y="719400"/>
            <a:ext cx="4096800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289" name="Google Shape;289;p29"/>
          <p:cNvGrpSpPr/>
          <p:nvPr/>
        </p:nvGrpSpPr>
        <p:grpSpPr>
          <a:xfrm>
            <a:off x="-9088" y="1"/>
            <a:ext cx="12201269" cy="6871884"/>
            <a:chOff x="-6816" y="0"/>
            <a:chExt cx="9150952" cy="5153913"/>
          </a:xfrm>
        </p:grpSpPr>
        <p:grpSp>
          <p:nvGrpSpPr>
            <p:cNvPr id="290" name="Google Shape;290;p2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91" name="Google Shape;29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Google Shape;292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3" name="Google Shape;293;p2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94" name="Google Shape;294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5" name="Google Shape;29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96" name="Google Shape;296;p29"/>
          <p:cNvGrpSpPr/>
          <p:nvPr/>
        </p:nvGrpSpPr>
        <p:grpSpPr>
          <a:xfrm>
            <a:off x="1" y="-15384"/>
            <a:ext cx="12191999" cy="6873367"/>
            <a:chOff x="0" y="-11538"/>
            <a:chExt cx="9143999" cy="5155025"/>
          </a:xfrm>
        </p:grpSpPr>
        <p:pic>
          <p:nvPicPr>
            <p:cNvPr id="297" name="Google Shape;297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/>
          <p:nvPr/>
        </p:nvSpPr>
        <p:spPr>
          <a:xfrm>
            <a:off x="950965" y="4723100"/>
            <a:ext cx="4567200" cy="8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lang="en" sz="1333" b="1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Slidesgo</a:t>
            </a:r>
            <a:r>
              <a:rPr lang="en" sz="1333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icons, infographics &amp; images by </a:t>
            </a:r>
            <a:r>
              <a:rPr lang="en" sz="1333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33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56302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93498" y="4777004"/>
            <a:ext cx="2288927" cy="1743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1" y="-18200"/>
            <a:ext cx="1668733" cy="166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0"/>
          <p:cNvGrpSpPr/>
          <p:nvPr/>
        </p:nvGrpSpPr>
        <p:grpSpPr>
          <a:xfrm>
            <a:off x="0" y="-18184"/>
            <a:ext cx="11838469" cy="6564824"/>
            <a:chOff x="0" y="-13638"/>
            <a:chExt cx="8878852" cy="4923618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7" name="Google Shape;307;p3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08" name="Google Shape;30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02911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11510385" y="51834"/>
            <a:ext cx="603432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1"/>
          <p:cNvGrpSpPr/>
          <p:nvPr/>
        </p:nvGrpSpPr>
        <p:grpSpPr>
          <a:xfrm>
            <a:off x="-35" y="-27275"/>
            <a:ext cx="1297035" cy="6883859"/>
            <a:chOff x="-26" y="-20456"/>
            <a:chExt cx="972776" cy="5162894"/>
          </a:xfrm>
        </p:grpSpPr>
        <p:pic>
          <p:nvPicPr>
            <p:cNvPr id="314" name="Google Shape;31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1"/>
          <p:cNvGrpSpPr/>
          <p:nvPr/>
        </p:nvGrpSpPr>
        <p:grpSpPr>
          <a:xfrm rot="10800000">
            <a:off x="7157485" y="6378800"/>
            <a:ext cx="5052697" cy="479200"/>
            <a:chOff x="-13638" y="0"/>
            <a:chExt cx="3789523" cy="359400"/>
          </a:xfrm>
        </p:grpSpPr>
        <p:pic>
          <p:nvPicPr>
            <p:cNvPr id="317" name="Google Shape;317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0562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950967" y="1465567"/>
            <a:ext cx="42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 flipH="1">
            <a:off x="3493967" y="0"/>
            <a:ext cx="8698035" cy="493200"/>
            <a:chOff x="0" y="0"/>
            <a:chExt cx="6523526" cy="369900"/>
          </a:xfrm>
        </p:grpSpPr>
        <p:pic>
          <p:nvPicPr>
            <p:cNvPr id="35" name="Google Shape;3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1" y="5560984"/>
            <a:ext cx="1297033" cy="12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1" y="4949401"/>
            <a:ext cx="2357335" cy="180076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950967" y="3507367"/>
            <a:ext cx="4229200" cy="2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1541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365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964600" y="681367"/>
            <a:ext cx="10262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905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38000" y="4072740"/>
            <a:ext cx="6382800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4738000" y="2198848"/>
            <a:ext cx="6382800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2479600" y="2198848"/>
            <a:ext cx="2055200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2479600" y="4072732"/>
            <a:ext cx="2055200" cy="12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3493967" y="6364633"/>
            <a:ext cx="8698035" cy="4932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5560984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07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l="31651" t="130" b="18270"/>
          <a:stretch/>
        </p:blipFill>
        <p:spPr>
          <a:xfrm rot="10800000" flipH="1">
            <a:off x="10932365" y="15167"/>
            <a:ext cx="1564435" cy="14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38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950967" y="1316717"/>
            <a:ext cx="5726400" cy="14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950967" y="2812884"/>
            <a:ext cx="5726400" cy="33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33" y="5560968"/>
            <a:ext cx="1297033" cy="12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10012802" y="4671672"/>
            <a:ext cx="2288927" cy="17439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1" y="0"/>
            <a:ext cx="7783865" cy="714733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3486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343553" y="615044"/>
            <a:ext cx="2357333" cy="139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0" y="0"/>
            <a:ext cx="1668733" cy="166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5175599" y="6336334"/>
            <a:ext cx="7014035" cy="517367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4209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800"/>
            <a:ext cx="12192001" cy="6855184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800"/>
            <a:ext cx="6508231" cy="4876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241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3302000" y="2496600"/>
            <a:ext cx="5588000" cy="139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3302000" y="3786600"/>
            <a:ext cx="55880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2" y="351491"/>
            <a:ext cx="2357333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12192000" cy="6877733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6707" y="0"/>
            <a:ext cx="12198708" cy="6871867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1615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4588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20599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175285@student.uwm.edu.p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CFE2A54-D245-6AA6-506C-00D933185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400" y="2444200"/>
            <a:ext cx="9599200" cy="1969600"/>
          </a:xfrm>
        </p:spPr>
        <p:txBody>
          <a:bodyPr/>
          <a:lstStyle/>
          <a:p>
            <a:r>
              <a:rPr lang="pl-PL" dirty="0"/>
              <a:t>System biura podróży ,,Last Minute”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27D7EE5-99E0-2386-52DB-A4D87E271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64909" y="5525040"/>
            <a:ext cx="2027091" cy="768879"/>
          </a:xfrm>
        </p:spPr>
        <p:txBody>
          <a:bodyPr/>
          <a:lstStyle/>
          <a:p>
            <a:r>
              <a:rPr lang="pl-PL" sz="1600" dirty="0"/>
              <a:t>Szymon Olejnik</a:t>
            </a:r>
          </a:p>
          <a:p>
            <a:r>
              <a:rPr lang="pl-PL" sz="1600" dirty="0"/>
              <a:t>Wiktor Krasiński</a:t>
            </a:r>
            <a:endParaRPr lang="en-US" sz="1600" dirty="0"/>
          </a:p>
        </p:txBody>
      </p:sp>
      <p:pic>
        <p:nvPicPr>
          <p:cNvPr id="1026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E3187A1C-D021-86FD-9BBC-B10D007B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7" y="5902570"/>
            <a:ext cx="953780" cy="9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DB1D11C-792A-B68C-53A7-BC78E1BFF743}"/>
              </a:ext>
            </a:extLst>
          </p:cNvPr>
          <p:cNvSpPr txBox="1">
            <a:spLocks/>
          </p:cNvSpPr>
          <p:nvPr/>
        </p:nvSpPr>
        <p:spPr>
          <a:xfrm>
            <a:off x="8896350" y="5778631"/>
            <a:ext cx="1610811" cy="44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2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l-PL" sz="1600" dirty="0"/>
              <a:t>WMiI, ISI 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4060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1C6C5E-527D-191F-840B-BB499A989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800" y="2098241"/>
            <a:ext cx="5232400" cy="808382"/>
          </a:xfrm>
        </p:spPr>
        <p:txBody>
          <a:bodyPr/>
          <a:lstStyle/>
          <a:p>
            <a:r>
              <a:rPr lang="pl-PL" sz="4800" dirty="0"/>
              <a:t>Podsumowanie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8FFED7E-8674-0950-A071-092812217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9059" y="3313023"/>
            <a:ext cx="3595757" cy="1240748"/>
          </a:xfrm>
        </p:spPr>
        <p:txBody>
          <a:bodyPr/>
          <a:lstStyle/>
          <a:p>
            <a:pPr algn="l"/>
            <a:r>
              <a:rPr lang="pl-PL" sz="2000" b="1" dirty="0"/>
              <a:t>Łączny czas realizacji:</a:t>
            </a:r>
          </a:p>
          <a:p>
            <a:pPr algn="l"/>
            <a:r>
              <a:rPr lang="pl-PL" dirty="0"/>
              <a:t>8-12 miesięcy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454FC951-C7A1-250A-A2C1-20A42D007738}"/>
              </a:ext>
            </a:extLst>
          </p:cNvPr>
          <p:cNvSpPr txBox="1">
            <a:spLocks/>
          </p:cNvSpPr>
          <p:nvPr/>
        </p:nvSpPr>
        <p:spPr>
          <a:xfrm>
            <a:off x="6447186" y="3313023"/>
            <a:ext cx="4784033" cy="26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1867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sz="2133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l"/>
            <a:r>
              <a:rPr lang="pl-PL" sz="2000" b="1" dirty="0"/>
              <a:t>Wkład:</a:t>
            </a:r>
          </a:p>
          <a:p>
            <a:pPr algn="l"/>
            <a:r>
              <a:rPr lang="pl-PL" dirty="0"/>
              <a:t>Nasz system został zaprojektowany z </a:t>
            </a:r>
          </a:p>
          <a:p>
            <a:pPr algn="l"/>
            <a:r>
              <a:rPr lang="pl-PL" dirty="0"/>
              <a:t>myślą o klientach ceniących szybkie </a:t>
            </a:r>
          </a:p>
          <a:p>
            <a:pPr algn="l"/>
            <a:r>
              <a:rPr lang="pl-PL" dirty="0"/>
              <a:t>oraz nowoczesne planowanie </a:t>
            </a:r>
          </a:p>
          <a:p>
            <a:pPr algn="l"/>
            <a:r>
              <a:rPr lang="pl-PL" dirty="0"/>
              <a:t>podróży.</a:t>
            </a:r>
          </a:p>
        </p:txBody>
      </p:sp>
      <p:pic>
        <p:nvPicPr>
          <p:cNvPr id="8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83D3C9DD-81FF-4A2F-2D3D-2837E5FE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139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8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06D2298B-33C1-4AFF-6A47-F68F98B6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971" y="2541505"/>
            <a:ext cx="9264052" cy="763600"/>
          </a:xfrm>
        </p:spPr>
        <p:txBody>
          <a:bodyPr/>
          <a:lstStyle/>
          <a:p>
            <a:r>
              <a:rPr lang="pl-PL" sz="5400" dirty="0"/>
              <a:t>Dziękujemy za uwagę</a:t>
            </a:r>
          </a:p>
        </p:txBody>
      </p:sp>
      <p:pic>
        <p:nvPicPr>
          <p:cNvPr id="21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EEF0865D-BFA3-5DF0-D585-1D25A3FB2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817704"/>
            <a:ext cx="1038501" cy="104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ubtitle 5">
            <a:extLst>
              <a:ext uri="{FF2B5EF4-FFF2-40B4-BE49-F238E27FC236}">
                <a16:creationId xmlns:a16="http://schemas.microsoft.com/office/drawing/2014/main" id="{C732018A-76AF-16E4-87CA-ACE5A6C5F5F3}"/>
              </a:ext>
            </a:extLst>
          </p:cNvPr>
          <p:cNvSpPr txBox="1">
            <a:spLocks/>
          </p:cNvSpPr>
          <p:nvPr/>
        </p:nvSpPr>
        <p:spPr>
          <a:xfrm>
            <a:off x="2883451" y="3514796"/>
            <a:ext cx="6425097" cy="46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03195" indent="0" algn="ctr">
              <a:buNone/>
            </a:pPr>
            <a:r>
              <a:rPr lang="pl-PL" sz="2000" b="1" dirty="0"/>
              <a:t>Zapraszamy do zadawania wszelkich pytań</a:t>
            </a:r>
          </a:p>
        </p:txBody>
      </p:sp>
      <p:sp>
        <p:nvSpPr>
          <p:cNvPr id="25" name="Subtitle 5">
            <a:extLst>
              <a:ext uri="{FF2B5EF4-FFF2-40B4-BE49-F238E27FC236}">
                <a16:creationId xmlns:a16="http://schemas.microsoft.com/office/drawing/2014/main" id="{59A7161C-B997-BED9-E9D4-5876996DC595}"/>
              </a:ext>
            </a:extLst>
          </p:cNvPr>
          <p:cNvSpPr txBox="1">
            <a:spLocks/>
          </p:cNvSpPr>
          <p:nvPr/>
        </p:nvSpPr>
        <p:spPr>
          <a:xfrm>
            <a:off x="1038500" y="4632290"/>
            <a:ext cx="4354121" cy="237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1219170" marR="0" lvl="1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marR="0" lvl="2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marR="0" lvl="3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marR="0" lvl="4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marR="0" lvl="5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marR="0" lvl="6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marR="0" lvl="7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marR="0" lvl="8" indent="-40639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203195" indent="0">
              <a:buNone/>
            </a:pPr>
            <a:r>
              <a:rPr lang="pl-PL" sz="2000" b="1" dirty="0"/>
              <a:t>Kontakt:</a:t>
            </a:r>
          </a:p>
          <a:p>
            <a:pPr marL="203195" indent="0">
              <a:buNone/>
            </a:pPr>
            <a:endParaRPr lang="pl-PL" sz="1800" b="1" dirty="0"/>
          </a:p>
          <a:p>
            <a:pPr marL="203195" indent="0">
              <a:buNone/>
            </a:pPr>
            <a:r>
              <a:rPr lang="pl-PL" sz="1800" dirty="0">
                <a:hlinkClick r:id="rId3"/>
              </a:rPr>
              <a:t>175285@student.uwm.edu.pl</a:t>
            </a:r>
            <a:endParaRPr lang="pl-PL" sz="1800" dirty="0"/>
          </a:p>
          <a:p>
            <a:pPr marL="203195" indent="0">
              <a:buNone/>
            </a:pPr>
            <a:endParaRPr lang="pl-PL" sz="1800" dirty="0"/>
          </a:p>
          <a:p>
            <a:pPr marL="203195" indent="0">
              <a:buNone/>
            </a:pPr>
            <a:r>
              <a:rPr lang="pl-PL" sz="1800" dirty="0"/>
              <a:t>+48 512 236 853</a:t>
            </a:r>
            <a:br>
              <a:rPr lang="pl-PL" sz="1800" b="1" dirty="0"/>
            </a:br>
            <a:endParaRPr lang="pl-PL" sz="1800" b="1" dirty="0"/>
          </a:p>
          <a:p>
            <a:pPr marL="203195" indent="0">
              <a:buNone/>
            </a:pPr>
            <a:endParaRPr lang="pl-PL" sz="1800" b="1" dirty="0"/>
          </a:p>
        </p:txBody>
      </p:sp>
    </p:spTree>
    <p:extLst>
      <p:ext uri="{BB962C8B-B14F-4D97-AF65-F5344CB8AC3E}">
        <p14:creationId xmlns:p14="http://schemas.microsoft.com/office/powerpoint/2010/main" val="274880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C519DE-FA30-073F-13FC-744FE45E2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800" dirty="0"/>
              <a:t>Problematyka systemu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E87C60-18AE-B51A-A429-5A85CD3F5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8000" y="3338542"/>
            <a:ext cx="6382800" cy="1205200"/>
          </a:xfrm>
        </p:spPr>
        <p:txBody>
          <a:bodyPr/>
          <a:lstStyle/>
          <a:p>
            <a:r>
              <a:rPr lang="pl-PL" sz="1600" dirty="0"/>
              <a:t>Klientów indywidualnych lub rodzin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705DABA-6D66-FB2E-FC9F-9B939FB6097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738000" y="1899909"/>
            <a:ext cx="6382800" cy="1205200"/>
          </a:xfrm>
        </p:spPr>
        <p:txBody>
          <a:bodyPr/>
          <a:lstStyle/>
          <a:p>
            <a:r>
              <a:rPr lang="pl-PL" sz="1600" dirty="0"/>
              <a:t>Brak automatyzacji serwisów i problemy odnalezenia </a:t>
            </a:r>
          </a:p>
          <a:p>
            <a:r>
              <a:rPr lang="pl-PL" sz="1600" dirty="0"/>
              <a:t>personalizowanej oferty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D42D637-0E17-7F4E-AD46-C5A659F900E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37138" y="1899909"/>
            <a:ext cx="3397662" cy="1205200"/>
          </a:xfrm>
        </p:spPr>
        <p:txBody>
          <a:bodyPr/>
          <a:lstStyle/>
          <a:p>
            <a:r>
              <a:rPr lang="pl-PL" dirty="0"/>
              <a:t>Co rozwiązuje?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CE8BD31-8510-FC82-3887-2BE9C656162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137138" y="3338542"/>
            <a:ext cx="3397662" cy="1205200"/>
          </a:xfrm>
        </p:spPr>
        <p:txBody>
          <a:bodyPr/>
          <a:lstStyle/>
          <a:p>
            <a:r>
              <a:rPr lang="pl-PL" dirty="0"/>
              <a:t>Dla kogo?</a:t>
            </a:r>
          </a:p>
        </p:txBody>
      </p:sp>
      <p:pic>
        <p:nvPicPr>
          <p:cNvPr id="10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45565010-C8ED-5E89-86BD-73C1D28F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97" y="6101862"/>
            <a:ext cx="754831" cy="75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8">
            <a:extLst>
              <a:ext uri="{FF2B5EF4-FFF2-40B4-BE49-F238E27FC236}">
                <a16:creationId xmlns:a16="http://schemas.microsoft.com/office/drawing/2014/main" id="{8569100B-D5D9-3E7F-3C44-C0AB66A77533}"/>
              </a:ext>
            </a:extLst>
          </p:cNvPr>
          <p:cNvSpPr txBox="1">
            <a:spLocks/>
          </p:cNvSpPr>
          <p:nvPr/>
        </p:nvSpPr>
        <p:spPr>
          <a:xfrm>
            <a:off x="1137138" y="4616071"/>
            <a:ext cx="3397662" cy="1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3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l-PL" dirty="0"/>
              <a:t>Dlaczego my?</a:t>
            </a:r>
          </a:p>
        </p:txBody>
      </p:sp>
      <p:sp>
        <p:nvSpPr>
          <p:cNvPr id="13" name="Subtitle 5">
            <a:extLst>
              <a:ext uri="{FF2B5EF4-FFF2-40B4-BE49-F238E27FC236}">
                <a16:creationId xmlns:a16="http://schemas.microsoft.com/office/drawing/2014/main" id="{4C2B5FAC-72A9-A7BA-7338-59575A58CED5}"/>
              </a:ext>
            </a:extLst>
          </p:cNvPr>
          <p:cNvSpPr txBox="1">
            <a:spLocks/>
          </p:cNvSpPr>
          <p:nvPr/>
        </p:nvSpPr>
        <p:spPr>
          <a:xfrm>
            <a:off x="4738000" y="4616071"/>
            <a:ext cx="6382800" cy="1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l-PL" sz="1600" dirty="0"/>
              <a:t>Jesteśmy nowatorskim rozwiązaniem na </a:t>
            </a:r>
          </a:p>
          <a:p>
            <a:r>
              <a:rPr lang="pl-PL" sz="1600" dirty="0"/>
              <a:t>stagnującym rynku</a:t>
            </a:r>
          </a:p>
        </p:txBody>
      </p:sp>
    </p:spTree>
    <p:extLst>
      <p:ext uri="{BB962C8B-B14F-4D97-AF65-F5344CB8AC3E}">
        <p14:creationId xmlns:p14="http://schemas.microsoft.com/office/powerpoint/2010/main" val="92867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41E3-D345-898A-4E46-4B0FC3070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8102" y="1992805"/>
            <a:ext cx="6915792" cy="1025200"/>
          </a:xfrm>
        </p:spPr>
        <p:txBody>
          <a:bodyPr/>
          <a:lstStyle/>
          <a:p>
            <a:r>
              <a:rPr lang="pl-PL" sz="4800" dirty="0"/>
              <a:t>Pomysł systemu</a:t>
            </a:r>
          </a:p>
        </p:txBody>
      </p:sp>
      <p:sp>
        <p:nvSpPr>
          <p:cNvPr id="33" name="Subtitle 7">
            <a:extLst>
              <a:ext uri="{FF2B5EF4-FFF2-40B4-BE49-F238E27FC236}">
                <a16:creationId xmlns:a16="http://schemas.microsoft.com/office/drawing/2014/main" id="{894A6685-3F7E-A101-4576-E209C0B290B7}"/>
              </a:ext>
            </a:extLst>
          </p:cNvPr>
          <p:cNvSpPr txBox="1">
            <a:spLocks/>
          </p:cNvSpPr>
          <p:nvPr/>
        </p:nvSpPr>
        <p:spPr>
          <a:xfrm>
            <a:off x="1615655" y="3018005"/>
            <a:ext cx="8960686" cy="82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lvl="1"/>
            <a:r>
              <a:rPr lang="pl-PL" sz="2400" dirty="0"/>
              <a:t>Ten system to nowoczesna platforma obsługująca procesy rezerwacji i sprzedaży ofert</a:t>
            </a:r>
          </a:p>
        </p:txBody>
      </p:sp>
      <p:pic>
        <p:nvPicPr>
          <p:cNvPr id="39" name="Picture 38" descr="A logo with text and arrows&#10;&#10;AI-generated content may be incorrect.">
            <a:extLst>
              <a:ext uri="{FF2B5EF4-FFF2-40B4-BE49-F238E27FC236}">
                <a16:creationId xmlns:a16="http://schemas.microsoft.com/office/drawing/2014/main" id="{BF8F2771-BDAA-F9A4-5987-49B814840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81578"/>
            <a:ext cx="876422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6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4762C20-7E75-F013-E1FF-9BEFB831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1" y="54051"/>
            <a:ext cx="10272000" cy="763600"/>
          </a:xfrm>
        </p:spPr>
        <p:txBody>
          <a:bodyPr/>
          <a:lstStyle/>
          <a:p>
            <a:r>
              <a:rPr lang="pl-PL" sz="4300" dirty="0"/>
              <a:t>Architektura</a:t>
            </a:r>
            <a:endParaRPr lang="en-US" sz="4300" dirty="0"/>
          </a:p>
        </p:txBody>
      </p:sp>
      <p:pic>
        <p:nvPicPr>
          <p:cNvPr id="9" name="Picture 8" descr="A black background with white text">
            <a:extLst>
              <a:ext uri="{FF2B5EF4-FFF2-40B4-BE49-F238E27FC236}">
                <a16:creationId xmlns:a16="http://schemas.microsoft.com/office/drawing/2014/main" id="{75ABE0BD-4CDB-6C87-6C97-ED0050A97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48" y="892082"/>
            <a:ext cx="5854291" cy="5665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4E1284-4760-15F5-04EF-CF4D1E6DD1BA}"/>
              </a:ext>
            </a:extLst>
          </p:cNvPr>
          <p:cNvSpPr txBox="1"/>
          <p:nvPr/>
        </p:nvSpPr>
        <p:spPr>
          <a:xfrm>
            <a:off x="4915980" y="6557728"/>
            <a:ext cx="236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(Diagram relacyjnej bazy danych)</a:t>
            </a:r>
          </a:p>
        </p:txBody>
      </p:sp>
      <p:pic>
        <p:nvPicPr>
          <p:cNvPr id="13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21CBEA84-FD88-873D-7EA4-57ACABCC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139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99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9624-3755-28F6-F39A-9C1A3A91C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781" y="151097"/>
            <a:ext cx="4674431" cy="745047"/>
          </a:xfrm>
        </p:spPr>
        <p:txBody>
          <a:bodyPr/>
          <a:lstStyle/>
          <a:p>
            <a:pPr algn="ctr"/>
            <a:r>
              <a:rPr lang="pl-PL" sz="4300" dirty="0"/>
              <a:t>Architektura</a:t>
            </a:r>
          </a:p>
        </p:txBody>
      </p:sp>
      <p:pic>
        <p:nvPicPr>
          <p:cNvPr id="5" name="Picture 4" descr="A black background with white circles and dots&#10;&#10;AI-generated content may be incorrect.">
            <a:extLst>
              <a:ext uri="{FF2B5EF4-FFF2-40B4-BE49-F238E27FC236}">
                <a16:creationId xmlns:a16="http://schemas.microsoft.com/office/drawing/2014/main" id="{FAC2930F-B210-5FBE-AC99-FA4B6DA3E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50" y="896144"/>
            <a:ext cx="6432514" cy="5187804"/>
          </a:xfrm>
          <a:prstGeom prst="rect">
            <a:avLst/>
          </a:prstGeom>
        </p:spPr>
      </p:pic>
      <p:pic>
        <p:nvPicPr>
          <p:cNvPr id="6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ECD37472-4D80-A618-B1CA-7A07AE60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F0EB1-6F32-5A0E-FF36-5858F58D0912}"/>
              </a:ext>
            </a:extLst>
          </p:cNvPr>
          <p:cNvSpPr txBox="1"/>
          <p:nvPr/>
        </p:nvSpPr>
        <p:spPr>
          <a:xfrm>
            <a:off x="4915986" y="6083948"/>
            <a:ext cx="236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000" dirty="0">
                <a:solidFill>
                  <a:schemeClr val="bg1">
                    <a:lumMod val="50000"/>
                  </a:schemeClr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(Diagram przypadków użycia)</a:t>
            </a:r>
          </a:p>
        </p:txBody>
      </p:sp>
    </p:spTree>
    <p:extLst>
      <p:ext uri="{BB962C8B-B14F-4D97-AF65-F5344CB8AC3E}">
        <p14:creationId xmlns:p14="http://schemas.microsoft.com/office/powerpoint/2010/main" val="187356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FFDADA-881A-6432-6CDD-149FC495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628509"/>
            <a:ext cx="10272000" cy="763600"/>
          </a:xfrm>
        </p:spPr>
        <p:txBody>
          <a:bodyPr/>
          <a:lstStyle/>
          <a:p>
            <a:r>
              <a:rPr lang="pl-PL" sz="3200" dirty="0"/>
              <a:t>Interfejsy systemu – aplikacja mobilna</a:t>
            </a:r>
          </a:p>
        </p:txBody>
      </p:sp>
      <p:pic>
        <p:nvPicPr>
          <p:cNvPr id="6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E1BE832E-9CD6-ABD8-49B5-98DB4F5B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16782"/>
            <a:ext cx="739938" cy="74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EA4A5B7D-DF29-1672-AFEF-4E3EC686D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11" y="1530071"/>
            <a:ext cx="2195778" cy="47565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645BC950-D80B-F47D-5FFD-7801A2371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5" y="1530071"/>
            <a:ext cx="2829858" cy="47565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18" name="Picture 17" descr="A screenshot of a phone&#10;&#10;AI-generated content may be incorrect.">
            <a:extLst>
              <a:ext uri="{FF2B5EF4-FFF2-40B4-BE49-F238E27FC236}">
                <a16:creationId xmlns:a16="http://schemas.microsoft.com/office/drawing/2014/main" id="{AAF57605-FEFF-FB10-7BA0-25FB952D1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37" y="1530071"/>
            <a:ext cx="2743885" cy="47565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68324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hone&#10;&#10;AI-generated content may be incorrect.">
            <a:extLst>
              <a:ext uri="{FF2B5EF4-FFF2-40B4-BE49-F238E27FC236}">
                <a16:creationId xmlns:a16="http://schemas.microsoft.com/office/drawing/2014/main" id="{CBF2845A-64B5-42ED-2394-08159E4D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882" y="1242059"/>
            <a:ext cx="2775777" cy="47425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5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BC98AECD-BBAE-E52E-F200-06BC5923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4D09AC11-0CDD-C812-2DAC-6FCC25F0F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80" y="1242059"/>
            <a:ext cx="2775777" cy="47425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401161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3BA78-37E7-4DF1-0511-191D58B8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000" y="532297"/>
            <a:ext cx="10272000" cy="763600"/>
          </a:xfrm>
        </p:spPr>
        <p:txBody>
          <a:bodyPr/>
          <a:lstStyle/>
          <a:p>
            <a:r>
              <a:rPr lang="pl-PL" dirty="0"/>
              <a:t>Interfejsy systemu – strona internetowa</a:t>
            </a:r>
          </a:p>
        </p:txBody>
      </p:sp>
      <p:pic>
        <p:nvPicPr>
          <p:cNvPr id="7" name="Picture 6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C6803D90-051C-EEE2-516F-2A79C22F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4" y="1295897"/>
            <a:ext cx="6077950" cy="3407721"/>
          </a:xfrm>
          <a:prstGeom prst="rect">
            <a:avLst/>
          </a:prstGeom>
          <a:effectLst>
            <a:outerShdw blurRad="63500" dist="38100" dir="13500000" algn="br" rotWithShape="0">
              <a:prstClr val="black">
                <a:alpha val="50000"/>
              </a:prstClr>
            </a:outerShdw>
            <a:softEdge rad="12700"/>
          </a:effectLst>
        </p:spPr>
      </p:pic>
      <p:pic>
        <p:nvPicPr>
          <p:cNvPr id="13" name="Picture 12" descr="A screenshot of a website&#10;&#10;AI-generated content may be incorrect.">
            <a:extLst>
              <a:ext uri="{FF2B5EF4-FFF2-40B4-BE49-F238E27FC236}">
                <a16:creationId xmlns:a16="http://schemas.microsoft.com/office/drawing/2014/main" id="{C3D89ADF-BCD1-81DA-AACE-79621254A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62" y="3270747"/>
            <a:ext cx="6297814" cy="3407721"/>
          </a:xfrm>
          <a:prstGeom prst="rect">
            <a:avLst/>
          </a:prstGeom>
          <a:effectLst>
            <a:outerShdw blurRad="635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4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51B90BE5-F829-6F2F-ACD4-8AC827EE3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4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651B16-3EA7-FE86-1A4B-0163BC316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80" y="3679231"/>
            <a:ext cx="4850268" cy="263696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6" name="Picture 2" descr="Identyfikacja wizualna | Uniwersytet Warmińsko-Mazurski w Olsztynie">
            <a:extLst>
              <a:ext uri="{FF2B5EF4-FFF2-40B4-BE49-F238E27FC236}">
                <a16:creationId xmlns:a16="http://schemas.microsoft.com/office/drawing/2014/main" id="{099152C6-6B38-DB6C-AD96-8C5A4D14B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4631"/>
            <a:ext cx="871861" cy="8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F72E4A-2B5A-030C-E451-14C6E3251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80" y="717549"/>
            <a:ext cx="4850268" cy="262190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26766D-66D3-EDF3-C4C5-5C8CEEE54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80" y="702490"/>
            <a:ext cx="4850268" cy="263696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675511-EDF7-1126-52D9-27FC66BBA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80" y="3679231"/>
            <a:ext cx="4850268" cy="262190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857830981"/>
      </p:ext>
    </p:extLst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Industrial Preliminary Project by Slidesgo</Template>
  <TotalTime>215</TotalTime>
  <Words>129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Proxima Nova</vt:lpstr>
      <vt:lpstr>Proxima Nova Semibold</vt:lpstr>
      <vt:lpstr>Arial</vt:lpstr>
      <vt:lpstr>Nunito Light</vt:lpstr>
      <vt:lpstr>Poppins</vt:lpstr>
      <vt:lpstr>PT Sans</vt:lpstr>
      <vt:lpstr>Industrial Preliminary Project by Slidesgo</vt:lpstr>
      <vt:lpstr>Slidesgo Final Pages</vt:lpstr>
      <vt:lpstr>System biura podróży ,,Last Minute”</vt:lpstr>
      <vt:lpstr>Problematyka systemu</vt:lpstr>
      <vt:lpstr>Pomysł systemu</vt:lpstr>
      <vt:lpstr>Architektura</vt:lpstr>
      <vt:lpstr>Architektura</vt:lpstr>
      <vt:lpstr>Interfejsy systemu – aplikacja mobilna</vt:lpstr>
      <vt:lpstr>PowerPoint Presentation</vt:lpstr>
      <vt:lpstr>Interfejsy systemu – strona internetowa</vt:lpstr>
      <vt:lpstr>PowerPoint Presentation</vt:lpstr>
      <vt:lpstr>Podsumowanie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Wiktor Krasiński</dc:creator>
  <cp:lastModifiedBy>Wiktor Krasiński</cp:lastModifiedBy>
  <cp:revision>4</cp:revision>
  <dcterms:created xsi:type="dcterms:W3CDTF">2025-06-03T13:31:30Z</dcterms:created>
  <dcterms:modified xsi:type="dcterms:W3CDTF">2025-06-03T21:46:40Z</dcterms:modified>
</cp:coreProperties>
</file>